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4" r:id="rId2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0">
          <p15:clr>
            <a:srgbClr val="A4A3A4"/>
          </p15:clr>
        </p15:guide>
        <p15:guide id="2" pos="2878" userDrawn="0">
          <p15:clr>
            <a:srgbClr val="A4A3A4"/>
          </p15:clr>
        </p15:guide>
      </p15:sldGuideLst>
    </p:ext>
  </p:extLst>
  <p:embeddedFontLst>
    <p:embeddedFont>
      <p:font typeface="Calibri" panose="020F0502020204030204" pitchFamily="34" charset="0">
        <p:regular r:id="rId2"/>
        <p:bold r:id="rId8"/>
        <p:italic r:id="rId6"/>
        <p:boldItalic r:id="rId4"/>
      </p:font>
    </p:embeddedFont>
    <p:embeddedFont>
      <p:font typeface="Noto Sans CJK KR Regular" panose="020B0600000101010101" pitchFamily="0" charset="-127">
        <p:regular r:id="rId3"/>
      </p:font>
    </p:embeddedFont>
    <p:embeddedFont>
      <p:font typeface="Gmarket Sans Light" panose="020B0600000101010101" pitchFamily="0" charset="-127">
        <p:regular r:id="rId1"/>
      </p:font>
    </p:embeddedFont>
    <p:embeddedFont>
      <p:font typeface="Gmarket Sans Bold" panose="020B0600000101010101" pitchFamily="7143521" charset="-127">
        <p:bold r:id="rId9"/>
      </p:font>
    </p:embeddedFont>
    <p:embeddedFont>
      <p:font typeface="Gmarket Sans Medium" panose="020B0600000101010101" pitchFamily="0" charset="-127">
        <p:regular r:id="rId7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363D6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 autoAdjust="0"/>
    <p:restoredTop sz="94622" autoAdjust="0"/>
  </p:normalViewPr>
  <p:slideViewPr>
    <p:cSldViewPr snapToGrid="1" snapToObjects="1">
      <p:cViewPr varScale="1">
        <p:scale>
          <a:sx n="46" d="100"/>
          <a:sy n="46" d="100"/>
        </p:scale>
        <p:origin x="852" y="72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9.fntdata"></Relationship><Relationship Id="rId2" Type="http://schemas.openxmlformats.org/officeDocument/2006/relationships/font" Target="fonts/font4.fntdata"></Relationship><Relationship Id="rId3" Type="http://schemas.openxmlformats.org/officeDocument/2006/relationships/font" Target="fonts/font8.fntdata"></Relationship><Relationship Id="rId4" Type="http://schemas.openxmlformats.org/officeDocument/2006/relationships/font" Target="fonts/font7.fntdata"></Relationship><Relationship Id="rId5" Type="http://schemas.openxmlformats.org/officeDocument/2006/relationships/tableStyles" Target="tableStyles.xml"></Relationship><Relationship Id="rId6" Type="http://schemas.openxmlformats.org/officeDocument/2006/relationships/font" Target="fonts/font6.fntdata"></Relationship><Relationship Id="rId7" Type="http://schemas.openxmlformats.org/officeDocument/2006/relationships/font" Target="fonts/font11.fntdata"></Relationship><Relationship Id="rId8" Type="http://schemas.openxmlformats.org/officeDocument/2006/relationships/font" Target="fonts/font5.fntdata"></Relationship><Relationship Id="rId9" Type="http://schemas.openxmlformats.org/officeDocument/2006/relationships/font" Target="fonts/font10.fntdata"></Relationship><Relationship Id="rId21" Type="http://schemas.openxmlformats.org/officeDocument/2006/relationships/slideMaster" Target="slideMasters/slideMaster1.xml"></Relationship><Relationship Id="rId22" Type="http://schemas.openxmlformats.org/officeDocument/2006/relationships/theme" Target="theme/theme1.xml"></Relationship><Relationship Id="rId23" Type="http://schemas.openxmlformats.org/officeDocument/2006/relationships/slide" Target="slides/slide1.xml"></Relationship><Relationship Id="rId24" Type="http://schemas.openxmlformats.org/officeDocument/2006/relationships/slide" Target="slides/slide2.xml"></Relationship><Relationship Id="rId25" Type="http://schemas.openxmlformats.org/officeDocument/2006/relationships/slide" Target="slides/slide3.xml"></Relationship><Relationship Id="rId26" Type="http://schemas.openxmlformats.org/officeDocument/2006/relationships/slide" Target="slides/slide4.xml"></Relationship><Relationship Id="rId27" Type="http://schemas.openxmlformats.org/officeDocument/2006/relationships/slide" Target="slides/slide5.xml"></Relationship><Relationship Id="rId28" Type="http://schemas.openxmlformats.org/officeDocument/2006/relationships/slide" Target="slides/slide6.xml"></Relationship><Relationship Id="rId29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2" Type="http://schemas.openxmlformats.org/officeDocument/2006/relationships/slide" Target="slides/slide10.xml"></Relationship><Relationship Id="rId33" Type="http://schemas.openxmlformats.org/officeDocument/2006/relationships/slide" Target="slides/slide11.xml"></Relationship><Relationship Id="rId34" Type="http://schemas.openxmlformats.org/officeDocument/2006/relationships/slide" Target="slides/slide12.xml"></Relationship><Relationship Id="rId35" Type="http://schemas.openxmlformats.org/officeDocument/2006/relationships/slide" Target="slides/slide13.xml"></Relationship><Relationship Id="rId36" Type="http://schemas.openxmlformats.org/officeDocument/2006/relationships/slide" Target="slides/slide14.xml"></Relationship><Relationship Id="rId37" Type="http://schemas.openxmlformats.org/officeDocument/2006/relationships/slide" Target="slides/slide15.xml"></Relationship><Relationship Id="rId38" Type="http://schemas.openxmlformats.org/officeDocument/2006/relationships/slide" Target="slides/slide16.xml"></Relationship><Relationship Id="rId39" Type="http://schemas.openxmlformats.org/officeDocument/2006/relationships/viewProps" Target="viewProps.xml"></Relationship><Relationship Id="rId40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7" Type="http://schemas.openxmlformats.org/officeDocument/2006/relationships/image" Target="../media/image24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23.png"></Relationship><Relationship Id="rId5" Type="http://schemas.openxmlformats.org/officeDocument/2006/relationships/image" Target="../media/image22.png"></Relationship><Relationship Id="rId4" Type="http://schemas.openxmlformats.org/officeDocument/2006/relationships/image" Target="../media/image21.png"></Relationship><Relationship Id="rId8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8" Type="http://schemas.openxmlformats.org/officeDocument/2006/relationships/image" Target="../media/image29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28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27.png"></Relationship><Relationship Id="rId5" Type="http://schemas.openxmlformats.org/officeDocument/2006/relationships/image" Target="../media/image26.png"></Relationship><Relationship Id="rId4" Type="http://schemas.openxmlformats.org/officeDocument/2006/relationships/image" Target="../media/image25.png"></Relationship><Relationship Id="rId9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8" Type="http://schemas.openxmlformats.org/officeDocument/2006/relationships/image" Target="../media/image34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33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32.png"></Relationship><Relationship Id="rId5" Type="http://schemas.openxmlformats.org/officeDocument/2006/relationships/image" Target="../media/image31.png"></Relationship><Relationship Id="rId10" Type="http://schemas.openxmlformats.org/officeDocument/2006/relationships/image" Target="../media/image36.png"></Relationship><Relationship Id="rId4" Type="http://schemas.openxmlformats.org/officeDocument/2006/relationships/image" Target="../media/image30.png"></Relationship><Relationship Id="rId9" Type="http://schemas.openxmlformats.org/officeDocument/2006/relationships/image" Target="../media/image35.png"></Relationship><Relationship Id="rId1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8" Type="http://schemas.openxmlformats.org/officeDocument/2006/relationships/image" Target="../media/image41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40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39.png"></Relationship><Relationship Id="rId11" Type="http://schemas.openxmlformats.org/officeDocument/2006/relationships/image" Target="../media/image36.png"></Relationship><Relationship Id="rId5" Type="http://schemas.openxmlformats.org/officeDocument/2006/relationships/image" Target="../media/image38.png"></Relationship><Relationship Id="rId10" Type="http://schemas.openxmlformats.org/officeDocument/2006/relationships/image" Target="../media/image43.png"></Relationship><Relationship Id="rId4" Type="http://schemas.openxmlformats.org/officeDocument/2006/relationships/image" Target="../media/image37.png"></Relationship><Relationship Id="rId9" Type="http://schemas.openxmlformats.org/officeDocument/2006/relationships/image" Target="../media/image42.png"></Relationship><Relationship Id="rId12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8" Type="http://schemas.openxmlformats.org/officeDocument/2006/relationships/image" Target="../media/image48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47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46.png"></Relationship><Relationship Id="rId5" Type="http://schemas.openxmlformats.org/officeDocument/2006/relationships/image" Target="../media/image45.png"></Relationship><Relationship Id="rId4" Type="http://schemas.openxmlformats.org/officeDocument/2006/relationships/image" Target="../media/image44.png"></Relationship><Relationship Id="rId9" Type="http://schemas.openxmlformats.org/officeDocument/2006/relationships/image" Target="../media/image49.png"></Relationship><Relationship Id="rId10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51.png"></Relationship><Relationship Id="rId5" Type="http://schemas.openxmlformats.org/officeDocument/2006/relationships/image" Target="../media/image50.png"></Relationship><Relationship Id="rId4" Type="http://schemas.openxmlformats.org/officeDocument/2006/relationships/image" Target="../media/image36.png"></Relationship><Relationship Id="rId7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53.png"></Relationship><Relationship Id="rId2" Type="http://schemas.openxmlformats.org/officeDocument/2006/relationships/image" Target="../media/image52.png"></Relationship><Relationship Id="rId4" Type="http://schemas.openxmlformats.org/officeDocument/2006/relationships/image" Target="../media/image54.png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7.xml"></Relationship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6" Type="http://schemas.openxmlformats.org/officeDocument/2006/relationships/hyperlink" Target="https://youtu.be/PU1-2YfvPQg" TargetMode="External"></Relationship><Relationship Id="rId5" Type="http://schemas.openxmlformats.org/officeDocument/2006/relationships/hyperlink" Target="https://github.com/xxxuug/LunaON.git" TargetMode="External"></Relationship><Relationship Id="rId4" Type="http://schemas.openxmlformats.org/officeDocument/2006/relationships/image" Target="../media/image6.png"></Relationship><Relationship Id="rId7" Type="http://schemas.openxmlformats.org/officeDocument/2006/relationships/hyperlink" Target="https://github.com/xxxuug/LunaON.git" TargetMode="External"></Relationship><Relationship Id="rId8" Type="http://schemas.openxmlformats.org/officeDocument/2006/relationships/hyperlink" Target="https://youtu.be/PU1-2YfvPQg" TargetMode="External"></Relationship><Relationship Id="rId9" Type="http://schemas.openxmlformats.org/officeDocument/2006/relationships/hyperlink" Target="https://github.com/xxxuug/LunaON.git" TargetMode="External"></Relationship><Relationship Id="rId10" Type="http://schemas.openxmlformats.org/officeDocument/2006/relationships/hyperlink" Target="https://youtu.be/eKvvJlUpn2o" TargetMode="External"></Relationship><Relationship Id="rId11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3.png"></Relationship><Relationship Id="rId4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7.png"></Relationship><Relationship Id="rId6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3.png"></Relationship><Relationship Id="rId4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8" Type="http://schemas.openxmlformats.org/officeDocument/2006/relationships/image" Target="../media/image13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12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11.png"></Relationship><Relationship Id="rId5" Type="http://schemas.openxmlformats.org/officeDocument/2006/relationships/image" Target="../media/image10.png"></Relationship><Relationship Id="rId4" Type="http://schemas.openxmlformats.org/officeDocument/2006/relationships/image" Target="../media/image9.png"></Relationship><Relationship Id="rId9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8" Type="http://schemas.openxmlformats.org/officeDocument/2006/relationships/image" Target="../media/image18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17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16.png"></Relationship><Relationship Id="rId5" Type="http://schemas.openxmlformats.org/officeDocument/2006/relationships/image" Target="../media/image15.png"></Relationship><Relationship Id="rId10" Type="http://schemas.openxmlformats.org/officeDocument/2006/relationships/image" Target="../media/image20.png"></Relationship><Relationship Id="rId4" Type="http://schemas.openxmlformats.org/officeDocument/2006/relationships/image" Target="../media/image14.png"></Relationship><Relationship Id="rId9" Type="http://schemas.openxmlformats.org/officeDocument/2006/relationships/image" Target="../media/image19.png"></Relationship><Relationship Id="rId11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363D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8288000" cy="10579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00" y="1206500"/>
            <a:ext cx="131572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0000" b="1" i="0" u="none" strike="noStrike" spc="100">
                <a:solidFill>
                  <a:srgbClr val="FFFFFF"/>
                </a:solidFill>
                <a:latin typeface="Gmarket Sans Bold"/>
              </a:rPr>
              <a:t>LUNA ON </a:t>
            </a:r>
            <a:r>
              <a:rPr lang="ko-KR" sz="10000" b="1" i="0" u="none" strike="noStrike" spc="100">
                <a:solidFill>
                  <a:srgbClr val="FFFFFF"/>
                </a:solidFill>
                <a:ea typeface="Gmarket Sans Bold"/>
              </a:rPr>
              <a:t>포트폴리오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2800" y="3606800"/>
            <a:ext cx="4153535" cy="356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120350"/>
              </a:lnSpc>
              <a:buFontTx/>
              <a:buNone/>
            </a:pPr>
            <a:r>
              <a:rPr lang="ko-KR" sz="2000" i="0" b="0" strike="noStrike">
                <a:solidFill>
                  <a:srgbClr val="FFFFFF">
                    <a:alpha val="84780"/>
                  </a:srgbClr>
                </a:solidFill>
                <a:latin typeface="에스코어 드림 3 Light" charset="0"/>
                <a:ea typeface="에스코어 드림 3 Light" charset="0"/>
              </a:rPr>
              <a:t>유예원</a:t>
            </a:r>
            <a:endParaRPr lang="ko-KR" altLang="en-US" sz="2000" i="0" b="0" strike="noStrike">
              <a:solidFill>
                <a:srgbClr val="FFFFFF">
                  <a:alpha val="84780"/>
                </a:srgbClr>
              </a:solidFill>
              <a:latin typeface="에스코어 드림 3 Light" charset="0"/>
              <a:ea typeface="에스코어 드림 3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800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03</a:t>
            </a:r>
            <a:endParaRPr lang="ko-KR" altLang="en-US" sz="1300" i="0" b="0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2514600"/>
            <a:ext cx="4711700" cy="265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2514600"/>
            <a:ext cx="4711700" cy="265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88400" y="254000"/>
            <a:ext cx="7372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기능</a:t>
            </a:r>
            <a:r>
              <a:rPr lang="en-US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구현</a:t>
            </a:r>
            <a:endParaRPr lang="ko-KR" altLang="en-US" sz="1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4300" y="1168400"/>
            <a:ext cx="6299835" cy="8261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Object / Pool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관리</a:t>
            </a:r>
            <a:endParaRPr lang="ko-KR" altLang="en-US" sz="4600" i="0" b="0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22400" y="1905000"/>
            <a:ext cx="6566535" cy="3562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PoolManager, ObjectManager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구조로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성능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최적화</a:t>
            </a:r>
            <a:endParaRPr lang="ko-KR" altLang="en-US" sz="2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26800" y="2527300"/>
            <a:ext cx="6249035" cy="51822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반복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생성되는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일반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몬스터들은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SpawningPool → PoolManager → ObjectManager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흐름으로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생성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/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관리됩니다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24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24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PoolManager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는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비활성화된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오브젝트를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재사용하고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부족할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경우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ObjectManager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에서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새로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생성합니다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24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24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죽은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몬스터는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SetActive(false)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로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풀에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보관되고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일정시간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후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SpawningPool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에서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리스폰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위치에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다시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배치됩니다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24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24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이로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인해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런타임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성능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저하를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방지하고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GC(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가비지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컬렉션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)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발생을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최소화했습니다</a:t>
            </a:r>
            <a:r>
              <a:rPr lang="en-US" sz="24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24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25800" y="6121400"/>
            <a:ext cx="5715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5283200"/>
            <a:ext cx="2425700" cy="736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413000" y="55245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SpawningPool.cs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0000" y="62357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63D62"/>
                </a:solidFill>
                <a:latin typeface="Gmarket Sans Bold"/>
              </a:rPr>
              <a:t>GetObject&lt;T&gt;()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25800" y="7505700"/>
            <a:ext cx="571500" cy="444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6667500"/>
            <a:ext cx="2425700" cy="736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25700" y="69088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PoolManager.cs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48100" y="76200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363D62"/>
                </a:solidFill>
                <a:ea typeface="Gmarket Sans Bold"/>
              </a:rPr>
              <a:t>없으면</a:t>
            </a:r>
            <a:r>
              <a:rPr lang="en-US" sz="16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1600" b="0" i="0" u="none" strike="noStrike">
                <a:solidFill>
                  <a:srgbClr val="363D62"/>
                </a:solidFill>
                <a:ea typeface="Gmarket Sans Bold"/>
              </a:rPr>
              <a:t>새로</a:t>
            </a:r>
            <a:r>
              <a:rPr lang="en-US" sz="16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1600" b="0" i="0" u="none" strike="noStrike">
                <a:solidFill>
                  <a:srgbClr val="363D62"/>
                </a:solidFill>
                <a:ea typeface="Gmarket Sans Bold"/>
              </a:rPr>
              <a:t>생성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25800" y="8890000"/>
            <a:ext cx="571500" cy="444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8051800"/>
            <a:ext cx="2425700" cy="736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425700" y="82931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ObjectManager.cs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9423400"/>
            <a:ext cx="2425700" cy="736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286000" y="9664700"/>
            <a:ext cx="2501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Instantiate(prefab)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959600" y="6057900"/>
            <a:ext cx="571500" cy="444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070600" y="5461000"/>
            <a:ext cx="2235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63D62"/>
                </a:solidFill>
                <a:latin typeface="Gmarket Sans Bold"/>
              </a:rPr>
              <a:t>[ </a:t>
            </a:r>
            <a:r>
              <a:rPr lang="ko-KR" sz="2300" b="0" i="0" u="none" strike="noStrike">
                <a:solidFill>
                  <a:srgbClr val="363D62"/>
                </a:solidFill>
                <a:ea typeface="Gmarket Sans Bold"/>
              </a:rPr>
              <a:t>몬스터</a:t>
            </a:r>
            <a:r>
              <a:rPr lang="en-US" sz="23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300" b="0" i="0" u="none" strike="noStrike">
                <a:solidFill>
                  <a:srgbClr val="363D62"/>
                </a:solidFill>
                <a:ea typeface="Gmarket Sans Bold"/>
              </a:rPr>
              <a:t>사망</a:t>
            </a:r>
            <a:r>
              <a:rPr lang="en-US" sz="2300" b="0" i="0" u="none" strike="noStrike">
                <a:solidFill>
                  <a:srgbClr val="363D62"/>
                </a:solidFill>
                <a:latin typeface="Gmarket Sans Bold"/>
              </a:rPr>
              <a:t> ]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959600" y="7442200"/>
            <a:ext cx="571500" cy="444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0" y="6604000"/>
            <a:ext cx="2425700" cy="736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6159500" y="6743700"/>
            <a:ext cx="2222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ObjectManager.Despawn()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0" y="7988300"/>
            <a:ext cx="2425700" cy="7366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159500" y="8102600"/>
            <a:ext cx="2222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obj.SetActive(false)</a:t>
            </a:r>
          </a:p>
        </p:txBody>
      </p:sp>
      <p:sp>
        <p:nvSpPr>
          <p:cNvPr id="38" name="텍스트 상자 7"/>
          <p:cNvSpPr txBox="1">
            <a:spLocks/>
          </p:cNvSpPr>
          <p:nvPr/>
        </p:nvSpPr>
        <p:spPr>
          <a:xfrm rot="0">
            <a:off x="15328900" y="9626600"/>
            <a:ext cx="2362835" cy="2292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LUNA ON PORTFOLIO. </a:t>
            </a:r>
            <a:r>
              <a:rPr lang="en-US" sz="1300" i="0" b="0" strike="noStrike">
                <a:solidFill>
                  <a:srgbClr val="363D62"/>
                </a:solidFill>
                <a:latin typeface="Gmarket Sans Light" charset="0"/>
              </a:rPr>
              <a:t> </a:t>
            </a: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1</a:t>
            </a:r>
            <a:r>
              <a:rPr lang="ko-KR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</a:t>
            </a:r>
            <a:endParaRPr lang="ko-KR" altLang="en-US" sz="1300" i="0" b="0" strike="noStrike">
              <a:solidFill>
                <a:srgbClr val="363D62"/>
              </a:solidFill>
              <a:latin typeface="Gmarket Sans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4419600"/>
            <a:ext cx="101473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2247900"/>
            <a:ext cx="7391400" cy="782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6375400"/>
            <a:ext cx="61722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400" y="7200900"/>
            <a:ext cx="91440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077200" y="2806700"/>
            <a:ext cx="711200" cy="571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88400" y="254000"/>
            <a:ext cx="7372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기능</a:t>
            </a:r>
            <a:r>
              <a:rPr lang="en-US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구현</a:t>
            </a:r>
            <a:endParaRPr lang="ko-KR" altLang="en-US" sz="1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84300" y="1168400"/>
            <a:ext cx="6299835" cy="8261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Object / Pool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관리</a:t>
            </a:r>
            <a:endParaRPr lang="ko-KR" altLang="en-US" sz="4600" i="0" b="0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22400" y="1905000"/>
            <a:ext cx="6566535" cy="3562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PoolManager, ObjectManager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구조로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성능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최적화</a:t>
            </a:r>
            <a:endParaRPr lang="ko-KR" altLang="en-US" sz="2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242300" y="5829300"/>
            <a:ext cx="4876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363D62"/>
                </a:solidFill>
                <a:latin typeface="S-Core Dream 8 Heavy"/>
              </a:rPr>
              <a:t>&lt;ObjectManager.cs&gt;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40700" y="3886200"/>
            <a:ext cx="4876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363D62"/>
                </a:solidFill>
                <a:latin typeface="S-Core Dream 8 Heavy"/>
              </a:rPr>
              <a:t>&lt;SpawningPool.cs&gt;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51800" y="2273300"/>
            <a:ext cx="4877435" cy="5594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100" i="0" b="0" strike="noStrike">
                <a:solidFill>
                  <a:srgbClr val="363D62"/>
                </a:solidFill>
                <a:latin typeface="에스코어 드림 8 Heavy" charset="0"/>
                <a:ea typeface="에스코어 드림 8 Heavy" charset="0"/>
              </a:rPr>
              <a:t>&lt;PoolManager.cs&gt;</a:t>
            </a:r>
            <a:endParaRPr lang="ko-KR" altLang="en-US" sz="3100" i="0" b="0" strike="noStrike">
              <a:solidFill>
                <a:srgbClr val="363D62"/>
              </a:solidFill>
              <a:latin typeface="에스코어 드림 8 Heavy" charset="0"/>
              <a:ea typeface="에스코어 드림 8 Heavy" charset="0"/>
            </a:endParaRPr>
          </a:p>
        </p:txBody>
      </p:sp>
      <p:sp>
        <p:nvSpPr>
          <p:cNvPr id="17" name="텍스트 상자 6"/>
          <p:cNvSpPr txBox="1">
            <a:spLocks/>
          </p:cNvSpPr>
          <p:nvPr/>
        </p:nvSpPr>
        <p:spPr>
          <a:xfrm rot="0">
            <a:off x="15328900" y="9626600"/>
            <a:ext cx="2362835" cy="2292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LUNA ON PORTFOLIO. </a:t>
            </a:r>
            <a:r>
              <a:rPr lang="en-US" sz="1300" i="0" b="0" strike="noStrike">
                <a:solidFill>
                  <a:srgbClr val="363D62"/>
                </a:solidFill>
                <a:latin typeface="Gmarket Sans Light" charset="0"/>
              </a:rPr>
              <a:t> </a:t>
            </a: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1</a:t>
            </a:r>
            <a:r>
              <a:rPr lang="ko-KR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1</a:t>
            </a:r>
            <a:endParaRPr lang="ko-KR" altLang="en-US" sz="1300" i="0" b="0" strike="noStrike">
              <a:solidFill>
                <a:srgbClr val="363D62"/>
              </a:solidFill>
              <a:latin typeface="Gmarket Sans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5143500"/>
            <a:ext cx="5080000" cy="167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5143500"/>
            <a:ext cx="3784600" cy="167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500" y="7708900"/>
            <a:ext cx="5194300" cy="207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2247900"/>
            <a:ext cx="4445000" cy="247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8500" y="2273300"/>
            <a:ext cx="4445000" cy="246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7302500"/>
            <a:ext cx="4432300" cy="2476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4300" y="1168400"/>
            <a:ext cx="6299835" cy="8261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퀘스트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시스템</a:t>
            </a:r>
            <a:endParaRPr lang="ko-KR" altLang="en-US" sz="4600" i="0" b="0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22400" y="1905000"/>
            <a:ext cx="6236335" cy="3562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NPC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거리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인식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+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퀘스트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흐름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설계</a:t>
            </a:r>
            <a:endParaRPr lang="ko-KR" altLang="en-US" sz="2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214100" y="2311400"/>
            <a:ext cx="6489700" cy="481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플레이어가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NPC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근처에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접근하면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NPCDistance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감지하여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대화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UI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의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활성화가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가능해집니다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 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대화는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TalkManager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기반으로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분기되며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퀘스트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수락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여부에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따라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QuestManager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처리합니다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수락된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퀘스트는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UI_Quest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팝업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형태로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표시됩니다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UI_Quest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OnQuestUpdate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이벤트를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통해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실시칸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퀘스트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정보를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표시하며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진행도에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따라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자동으로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내용이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갱신됩니다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40400" y="4864100"/>
            <a:ext cx="2832735" cy="2673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UI_Quest.cs - </a:t>
            </a:r>
            <a:r>
              <a:rPr lang="ko-KR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수락</a:t>
            </a:r>
            <a:r>
              <a:rPr lang="en-US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시</a:t>
            </a:r>
            <a:r>
              <a:rPr lang="en-US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팝업</a:t>
            </a:r>
            <a:r>
              <a:rPr lang="en-US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표시</a:t>
            </a:r>
            <a:endParaRPr lang="ko-KR" altLang="en-US" sz="1500" i="0" b="0" strike="noStrike">
              <a:solidFill>
                <a:srgbClr val="363D62"/>
              </a:solidFill>
              <a:latin typeface="에스코어 드림 3 Light" charset="0"/>
              <a:ea typeface="에스코어 드림 3 Light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68400" y="4851400"/>
            <a:ext cx="2870835" cy="2673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QuestManager.cs - </a:t>
            </a:r>
            <a:r>
              <a:rPr lang="ko-KR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퀘스트</a:t>
            </a:r>
            <a:r>
              <a:rPr lang="en-US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수락</a:t>
            </a:r>
            <a:endParaRPr lang="ko-KR" altLang="en-US" sz="1500" i="0" b="0" strike="noStrike">
              <a:solidFill>
                <a:srgbClr val="363D62"/>
              </a:solidFill>
              <a:latin typeface="에스코어 드림 3 Light" charset="0"/>
              <a:ea typeface="에스코어 드림 3 Light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740400" y="7302500"/>
            <a:ext cx="3340735" cy="2673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TalkManager.cs - </a:t>
            </a:r>
            <a:r>
              <a:rPr lang="ko-KR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수락</a:t>
            </a:r>
            <a:r>
              <a:rPr lang="en-US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분기</a:t>
            </a:r>
            <a:r>
              <a:rPr lang="en-US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대사</a:t>
            </a:r>
            <a:r>
              <a:rPr lang="en-US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15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처리</a:t>
            </a:r>
            <a:endParaRPr lang="ko-KR" altLang="en-US" sz="1500" i="0" b="0" strike="noStrike">
              <a:solidFill>
                <a:srgbClr val="363D62"/>
              </a:solidFill>
              <a:latin typeface="에스코어 드림 3 Light" charset="0"/>
              <a:ea typeface="에스코어 드림 3 Light" charset="0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8400" y="7747000"/>
            <a:ext cx="622300" cy="62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976100" y="7912100"/>
            <a:ext cx="2654935" cy="4197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구현</a:t>
            </a:r>
            <a:r>
              <a:rPr lang="en-US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포인트</a:t>
            </a:r>
            <a:r>
              <a:rPr lang="en-US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요약</a:t>
            </a:r>
            <a:endParaRPr lang="ko-KR" altLang="en-US" sz="2400" i="0" b="0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328400" y="8420100"/>
            <a:ext cx="52070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NPC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거리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인식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스페이스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바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시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대화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노출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대사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키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기반으로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/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진행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/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완료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분기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처리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OnQuestUpdate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를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통한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UI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연동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갱신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타이핑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효과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연출</a:t>
            </a:r>
          </a:p>
        </p:txBody>
      </p:sp>
      <p:sp>
        <p:nvSpPr>
          <p:cNvPr id="23" name="텍스트 상자 5"/>
          <p:cNvSpPr txBox="1">
            <a:spLocks/>
          </p:cNvSpPr>
          <p:nvPr/>
        </p:nvSpPr>
        <p:spPr>
          <a:xfrm rot="0">
            <a:off x="15328900" y="9626600"/>
            <a:ext cx="2362835" cy="2292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LUNA ON PORTFOLIO. </a:t>
            </a:r>
            <a:r>
              <a:rPr lang="en-US" sz="1300" i="0" b="0" strike="noStrike">
                <a:solidFill>
                  <a:srgbClr val="363D62"/>
                </a:solidFill>
                <a:latin typeface="Gmarket Sans Light" charset="0"/>
              </a:rPr>
              <a:t> </a:t>
            </a: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1</a:t>
            </a:r>
            <a:r>
              <a:rPr lang="ko-KR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2</a:t>
            </a:r>
            <a:endParaRPr lang="ko-KR" altLang="en-US" sz="1300" i="0" b="0" strike="noStrike">
              <a:solidFill>
                <a:srgbClr val="363D62"/>
              </a:solidFill>
              <a:latin typeface="Gmarket Sans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800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03</a:t>
            </a:r>
            <a:endParaRPr lang="ko-KR" altLang="en-US" sz="1300" i="0" b="0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8100" y="3937000"/>
            <a:ext cx="19304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3302000"/>
            <a:ext cx="393700" cy="76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88400" y="254000"/>
            <a:ext cx="7372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기능</a:t>
            </a:r>
            <a:r>
              <a:rPr lang="en-US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구현</a:t>
            </a:r>
            <a:endParaRPr lang="ko-KR" altLang="en-US" sz="1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4300" y="1168400"/>
            <a:ext cx="6299835" cy="8261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UI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시스템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설계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구조</a:t>
            </a:r>
            <a:endParaRPr lang="ko-KR" altLang="en-US" sz="4600" i="0" b="0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22400" y="1905000"/>
            <a:ext cx="6236335" cy="3562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공통</a:t>
            </a:r>
            <a:r>
              <a:rPr 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 Canvas </a:t>
            </a: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기반</a:t>
            </a:r>
            <a:r>
              <a:rPr 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, </a:t>
            </a: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모듈형</a:t>
            </a:r>
            <a:r>
              <a:rPr 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 UI </a:t>
            </a: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구성</a:t>
            </a:r>
            <a:r>
              <a:rPr 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및</a:t>
            </a:r>
            <a:r>
              <a:rPr 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상태</a:t>
            </a:r>
            <a:r>
              <a:rPr 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연동</a:t>
            </a:r>
            <a:r>
              <a:rPr 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설계</a:t>
            </a:r>
            <a:endParaRPr lang="ko-KR" altLang="en-US" sz="2000" i="0" b="0" strike="noStrike">
              <a:solidFill>
                <a:srgbClr val="363D62"/>
              </a:solidFill>
              <a:latin typeface="G마켓 산스 TTF Medium" charset="0"/>
              <a:ea typeface="G마켓 산스 TTF Medium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2387600"/>
            <a:ext cx="1752600" cy="571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78000" y="2501900"/>
            <a:ext cx="11303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BFBFB"/>
                </a:solidFill>
                <a:latin typeface="S-Core Dream 8 Heavy"/>
              </a:rPr>
              <a:t>UI_Base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41600" y="3175000"/>
            <a:ext cx="1371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UI_Menu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3708400"/>
            <a:ext cx="393700" cy="76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79700" y="3556000"/>
            <a:ext cx="12192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UI_Boss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4102100"/>
            <a:ext cx="393700" cy="76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679700" y="3962400"/>
            <a:ext cx="1371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UI_Quest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4495800"/>
            <a:ext cx="393700" cy="76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30500" y="4330700"/>
            <a:ext cx="1371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UI_Status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4864100"/>
            <a:ext cx="3937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1752600"/>
            <a:ext cx="5638800" cy="219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00" y="7048500"/>
            <a:ext cx="4140200" cy="1638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700" y="5626100"/>
            <a:ext cx="6172200" cy="86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0300" y="4495800"/>
            <a:ext cx="5130800" cy="5016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717800" y="4711700"/>
            <a:ext cx="1498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UI_Setting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83100" y="3162300"/>
            <a:ext cx="36322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메뉴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패널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열기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/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닫기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+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애니메이션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70400" y="3581400"/>
            <a:ext cx="41275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보스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버튼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씬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전환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+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포탈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이펙트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83100" y="39751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퀘스트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시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팝업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킬카운트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반영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83100" y="43942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레벨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HP, EXP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반영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83100" y="47625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게임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정보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종료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설정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패널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39600" y="14986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UI_Base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모든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UI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의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공통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캔버스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설정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83500" y="67945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UI_Boss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보스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버튼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씬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전환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6756400"/>
            <a:ext cx="622300" cy="6223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2044700" y="6921500"/>
            <a:ext cx="2654935" cy="4197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구현</a:t>
            </a:r>
            <a:r>
              <a:rPr lang="en-US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포인트</a:t>
            </a:r>
            <a:r>
              <a:rPr lang="en-US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 </a:t>
            </a:r>
            <a:r>
              <a:rPr lang="ko-KR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요약</a:t>
            </a:r>
            <a:endParaRPr lang="ko-KR" altLang="en-US" sz="2400" i="0" b="0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84300" y="7416800"/>
            <a:ext cx="52070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모든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UI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는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UI_Base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상속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공통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해상도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/Canvas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설정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통일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상태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변경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시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이벤트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(OnQuestUpdate, OnPlayerInfoChanged)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기반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UI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반영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UI_Menu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는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영역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분리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및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슬라이딩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애니메이션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처리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UI_Boss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는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효과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출력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씬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전환까지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통합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설계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67400" y="53594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363D62"/>
                </a:solidFill>
                <a:latin typeface="S-Core Dream 3 Light"/>
              </a:rPr>
              <a:t>UI_Status - </a:t>
            </a:r>
            <a:r>
              <a:rPr lang="ko-KR" sz="1500" b="0" i="0" u="none" strike="noStrike" dirty="0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500" b="0" i="0" u="none" strike="noStrike" dirty="0">
                <a:solidFill>
                  <a:srgbClr val="363D62"/>
                </a:solidFill>
                <a:latin typeface="S-Core Dream 3 Light"/>
              </a:rPr>
              <a:t> UI </a:t>
            </a:r>
            <a:r>
              <a:rPr lang="ko-KR" sz="1500" b="0" i="0" u="none" strike="noStrike" dirty="0">
                <a:solidFill>
                  <a:srgbClr val="363D62"/>
                </a:solidFill>
                <a:ea typeface="S-Core Dream 3 Light"/>
              </a:rPr>
              <a:t>반영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60300" y="42164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UI_Menu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슬라이딩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애니메이션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처리</a:t>
            </a:r>
          </a:p>
        </p:txBody>
      </p:sp>
      <p:sp>
        <p:nvSpPr>
          <p:cNvPr id="40" name="텍스트 상자 4"/>
          <p:cNvSpPr txBox="1">
            <a:spLocks/>
          </p:cNvSpPr>
          <p:nvPr/>
        </p:nvSpPr>
        <p:spPr>
          <a:xfrm rot="0">
            <a:off x="15328900" y="9626600"/>
            <a:ext cx="2362835" cy="2292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LUNA ON PORTFOLIO. </a:t>
            </a:r>
            <a:r>
              <a:rPr lang="en-US" sz="1300" i="0" b="0" strike="noStrike">
                <a:solidFill>
                  <a:srgbClr val="363D62"/>
                </a:solidFill>
                <a:latin typeface="Gmarket Sans Light" charset="0"/>
              </a:rPr>
              <a:t> </a:t>
            </a: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1</a:t>
            </a:r>
            <a:r>
              <a:rPr lang="ko-KR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3</a:t>
            </a:r>
            <a:endParaRPr lang="ko-KR" altLang="en-US" sz="1300" i="0" b="0" strike="noStrike">
              <a:solidFill>
                <a:srgbClr val="363D62"/>
              </a:solidFill>
              <a:latin typeface="Gmarket Sans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800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03</a:t>
            </a:r>
            <a:endParaRPr lang="ko-KR" altLang="en-US" sz="1300" i="0" b="0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247900"/>
            <a:ext cx="3543300" cy="198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2247900"/>
            <a:ext cx="3543300" cy="198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4305300"/>
            <a:ext cx="3543300" cy="198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600" y="4305300"/>
            <a:ext cx="3543300" cy="1981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788400" y="254000"/>
            <a:ext cx="7372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기능</a:t>
            </a:r>
            <a:r>
              <a:rPr lang="en-US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구현</a:t>
            </a:r>
            <a:endParaRPr lang="ko-KR" altLang="en-US" sz="1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84300" y="1168400"/>
            <a:ext cx="8712835" cy="8261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Player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조작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및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무기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시스템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설계</a:t>
            </a:r>
            <a:endParaRPr lang="ko-KR" altLang="en-US" sz="4600" i="0" b="0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22400" y="1905000"/>
            <a:ext cx="6236335" cy="3562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마우스</a:t>
            </a:r>
            <a:r>
              <a:rPr 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조작</a:t>
            </a:r>
            <a:r>
              <a:rPr 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 + </a:t>
            </a: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무기</a:t>
            </a:r>
            <a:r>
              <a:rPr 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히트박스</a:t>
            </a:r>
            <a:r>
              <a:rPr 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구현</a:t>
            </a:r>
            <a:endParaRPr lang="ko-KR" altLang="en-US" sz="2000" i="0" b="0" strike="noStrike">
              <a:solidFill>
                <a:srgbClr val="363D62"/>
              </a:solidFill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99600" y="2463800"/>
            <a:ext cx="82550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PlayerController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는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이동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점프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피격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사망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등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모든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액션을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제어하며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시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WeaponHitbox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가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활성화되어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적의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IDamageable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인터페이스로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피해를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전달합니다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애니메이션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상태는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PlayerStateMachineBehavior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로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관리되어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콤보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흐름과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무기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이펙트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타이밍이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정교하게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동기화됩니다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9600" y="6017895"/>
            <a:ext cx="7297420" cy="33248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265" y="6808470"/>
            <a:ext cx="6430010" cy="25342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58265" y="6416675"/>
            <a:ext cx="3377565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WeaponHitbox.cs – 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검 </a:t>
            </a:r>
            <a:r>
              <a:rPr lang="ko-KR" altLang="en-US" sz="1500" dirty="0" err="1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히트박스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 구현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99600" y="5694680"/>
            <a:ext cx="6054725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PlayerStateMachineBehavior.cs – 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플레이어 콤보 공격 </a:t>
            </a:r>
            <a:r>
              <a:rPr lang="ko-KR" altLang="en-US" sz="1500" dirty="0" err="1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상태머신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 구현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  <p:sp>
        <p:nvSpPr>
          <p:cNvPr id="18" name="텍스트 상자 3"/>
          <p:cNvSpPr txBox="1">
            <a:spLocks/>
          </p:cNvSpPr>
          <p:nvPr/>
        </p:nvSpPr>
        <p:spPr>
          <a:xfrm rot="0">
            <a:off x="15328900" y="9626600"/>
            <a:ext cx="2362835" cy="2292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LUNA ON PORTFOLIO. </a:t>
            </a:r>
            <a:r>
              <a:rPr lang="en-US" sz="1300" i="0" b="0" strike="noStrike">
                <a:solidFill>
                  <a:srgbClr val="363D62"/>
                </a:solidFill>
                <a:latin typeface="Gmarket Sans Light" charset="0"/>
              </a:rPr>
              <a:t> </a:t>
            </a: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1</a:t>
            </a:r>
            <a:r>
              <a:rPr lang="ko-KR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4</a:t>
            </a:r>
            <a:endParaRPr lang="ko-KR" altLang="en-US" sz="1300" i="0" b="0" strike="noStrike">
              <a:solidFill>
                <a:srgbClr val="363D62"/>
              </a:solidFill>
              <a:latin typeface="Gmarket Sans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800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03</a:t>
            </a:r>
            <a:endParaRPr lang="ko-KR" altLang="en-US" sz="1300" i="0" b="0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88400" y="254000"/>
            <a:ext cx="7372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기능</a:t>
            </a:r>
            <a:r>
              <a:rPr lang="en-US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구현</a:t>
            </a:r>
            <a:endParaRPr lang="ko-KR" altLang="en-US" sz="1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28900" y="9626600"/>
            <a:ext cx="23628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LUNA ON PORTFOLIO. </a:t>
            </a:r>
            <a:r>
              <a:rPr lang="en-US" sz="1300" i="0" b="0" strike="noStrike">
                <a:solidFill>
                  <a:srgbClr val="363D62"/>
                </a:solidFill>
                <a:latin typeface="Gmarket Sans Light" charset="0"/>
              </a:rPr>
              <a:t> </a:t>
            </a: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15</a:t>
            </a:r>
            <a:endParaRPr lang="ko-KR" altLang="en-US" sz="1300" i="0" b="0" strike="noStrike">
              <a:solidFill>
                <a:srgbClr val="363D62"/>
              </a:solidFill>
              <a:latin typeface="Gmarket Sans Bold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84300" y="1168400"/>
            <a:ext cx="8750935" cy="8261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공통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유틸</a:t>
            </a:r>
            <a:r>
              <a:rPr lang="ko-KR" altLang="en-US" sz="4600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리티</a:t>
            </a:r>
            <a:r>
              <a:rPr lang="en-US" altLang="ko-KR" sz="4600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/ </a:t>
            </a:r>
            <a:r>
              <a:rPr lang="ko-KR" altLang="en-US" sz="4600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싱글톤 설계 구조</a:t>
            </a:r>
            <a:endParaRPr lang="ko-KR" altLang="en-US" sz="4600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22400" y="1905000"/>
            <a:ext cx="6236335" cy="3562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altLang="en-US" sz="2000" i="0" b="0" strike="noStrike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최적화를 </a:t>
            </a:r>
            <a:r>
              <a:rPr lang="ko-KR" altLang="en-US" sz="2000">
                <a:solidFill>
                  <a:srgbClr val="363D62"/>
                </a:solidFill>
                <a:latin typeface="G마켓 산스 TTF Medium" charset="0"/>
                <a:ea typeface="G마켓 산스 TTF Medium" charset="0"/>
              </a:rPr>
              <a:t>위한 구조 구현</a:t>
            </a:r>
            <a:endParaRPr lang="ko-KR" altLang="en-US" sz="2000">
              <a:solidFill>
                <a:srgbClr val="363D62"/>
              </a:solidFill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9315450" y="5008880"/>
            <a:ext cx="82550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ObjectManager, GameManager, QuestManager, PoolManager </a:t>
            </a:r>
            <a:r>
              <a:rPr lang="ko-KR" alt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등 주요 매니저들은 공통 </a:t>
            </a:r>
            <a:r>
              <a:rPr lang="ko-KR" altLang="en-US" sz="2200" dirty="0" err="1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싱글톤</a:t>
            </a:r>
            <a:r>
              <a:rPr lang="ko-KR" alt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 기반으로 관리되며</a:t>
            </a:r>
            <a:r>
              <a:rPr lang="en-US" altLang="ko-KR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Define.cs </a:t>
            </a:r>
            <a:r>
              <a:rPr lang="ko-KR" altLang="en-US" sz="2200" b="0" i="0" u="none" strike="noStrike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에는 프로젝트 전역에서 사용되는 상수 및 태그를 통합 관리합니다</a:t>
            </a:r>
            <a:r>
              <a:rPr lang="en-US" altLang="ko-KR" sz="2200" b="0" i="0" u="none" strike="noStrike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이 구조는 반복 사용되는 기능을 일관되게 관리하고 유지보수성을 향상시키기 위해 설계되었습니다</a:t>
            </a:r>
            <a:r>
              <a:rPr lang="en-US" altLang="ko-KR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.</a:t>
            </a:r>
            <a:endParaRPr lang="en-US" sz="2200" b="0" i="0" u="none" strike="noStrike" dirty="0">
              <a:solidFill>
                <a:srgbClr val="363D62"/>
              </a:solidFill>
              <a:latin typeface="S-Core Dream 5 Medium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336405" y="7280910"/>
            <a:ext cx="5207000" cy="2895600"/>
            <a:chOff x="9336405" y="7280910"/>
            <a:chExt cx="5207000" cy="2895600"/>
          </a:xfrm>
        </p:grpSpPr>
        <p:pic>
          <p:nvPicPr>
            <p:cNvPr id="13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6405" y="7280910"/>
              <a:ext cx="622300" cy="622300"/>
            </a:xfrm>
            <a:prstGeom prst="rect">
              <a:avLst/>
            </a:prstGeom>
          </p:spPr>
        </p:pic>
        <p:sp>
          <p:nvSpPr>
            <p:cNvPr id="14" name="TextBox 36"/>
            <p:cNvSpPr txBox="1"/>
            <p:nvPr/>
          </p:nvSpPr>
          <p:spPr>
            <a:xfrm>
              <a:off x="9996805" y="7446010"/>
              <a:ext cx="2654935" cy="419735"/>
            </a:xfrm>
            <a:prstGeom prst="rect">
              <a:avLst/>
            </a:prstGeom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l">
                <a:lnSpc>
                  <a:spcPct val="99600"/>
                </a:lnSpc>
                <a:buFontTx/>
                <a:buNone/>
              </a:pPr>
              <a:r>
                <a:rPr lang="en-US" sz="2400" i="0" b="0" strike="noStrike">
                  <a:solidFill>
                    <a:srgbClr val="363D62"/>
                  </a:solidFill>
                  <a:latin typeface="G마켓 산스 TTF Bold" charset="0"/>
                  <a:ea typeface="G마켓 산스 TTF Bold" charset="0"/>
                </a:rPr>
                <a:t> </a:t>
              </a:r>
              <a:r>
                <a:rPr lang="ko-KR" sz="2400" i="0" b="0" strike="noStrike">
                  <a:solidFill>
                    <a:srgbClr val="363D62"/>
                  </a:solidFill>
                  <a:latin typeface="G마켓 산스 TTF Bold" charset="0"/>
                  <a:ea typeface="G마켓 산스 TTF Bold" charset="0"/>
                </a:rPr>
                <a:t>구현</a:t>
              </a:r>
              <a:r>
                <a:rPr lang="en-US" sz="2400" i="0" b="0" strike="noStrike">
                  <a:solidFill>
                    <a:srgbClr val="363D62"/>
                  </a:solidFill>
                  <a:latin typeface="G마켓 산스 TTF Bold" charset="0"/>
                  <a:ea typeface="G마켓 산스 TTF Bold" charset="0"/>
                </a:rPr>
                <a:t> </a:t>
              </a:r>
              <a:r>
                <a:rPr lang="ko-KR" sz="2400" i="0" b="0" strike="noStrike">
                  <a:solidFill>
                    <a:srgbClr val="363D62"/>
                  </a:solidFill>
                  <a:latin typeface="G마켓 산스 TTF Bold" charset="0"/>
                  <a:ea typeface="G마켓 산스 TTF Bold" charset="0"/>
                </a:rPr>
                <a:t>포인트</a:t>
              </a:r>
              <a:r>
                <a:rPr lang="en-US" sz="2400" i="0" b="0" strike="noStrike">
                  <a:solidFill>
                    <a:srgbClr val="363D62"/>
                  </a:solidFill>
                  <a:latin typeface="G마켓 산스 TTF Bold" charset="0"/>
                  <a:ea typeface="G마켓 산스 TTF Bold" charset="0"/>
                </a:rPr>
                <a:t> </a:t>
              </a:r>
              <a:r>
                <a:rPr lang="ko-KR" sz="2400" i="0" b="0" strike="noStrike">
                  <a:solidFill>
                    <a:srgbClr val="363D62"/>
                  </a:solidFill>
                  <a:latin typeface="G마켓 산스 TTF Bold" charset="0"/>
                  <a:ea typeface="G마켓 산스 TTF Bold" charset="0"/>
                </a:rPr>
                <a:t>요약</a:t>
              </a:r>
              <a:endParaRPr lang="ko-KR" altLang="en-US" sz="24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endParaRPr>
            </a:p>
          </p:txBody>
        </p:sp>
        <p:sp>
          <p:nvSpPr>
            <p:cNvPr id="15" name="TextBox 37"/>
            <p:cNvSpPr txBox="1"/>
            <p:nvPr/>
          </p:nvSpPr>
          <p:spPr>
            <a:xfrm>
              <a:off x="9336405" y="7941310"/>
              <a:ext cx="5207000" cy="2235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en-US" altLang="ko-KR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Singleton 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패턴을 통해 전역 접근성 보장 </a:t>
              </a:r>
              <a:r>
                <a:rPr lang="en-US" altLang="ko-KR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+ 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중복 생성 방지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en-US" altLang="ko-KR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Deinfe.cs</a:t>
              </a:r>
              <a:r>
                <a:rPr lang="ko-KR" altLang="en-US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로 </a:t>
              </a:r>
              <a:r>
                <a:rPr lang="ko-KR" altLang="en-US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상수값</a:t>
              </a:r>
              <a:r>
                <a:rPr lang="en-US" altLang="ko-KR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/</a:t>
              </a:r>
              <a:r>
                <a:rPr lang="ko-KR" altLang="en-US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애니메이터</a:t>
              </a:r>
              <a:r>
                <a:rPr lang="ko-KR" altLang="en-US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 </a:t>
              </a:r>
              <a:r>
                <a:rPr lang="ko-KR" altLang="en-US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파라미터</a:t>
              </a:r>
              <a:r>
                <a:rPr lang="ko-KR" altLang="en-US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 관리 → 오타 방지 및 유지보수 용이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프로젝트 확장 시</a:t>
              </a:r>
              <a:r>
                <a:rPr lang="en-US" altLang="ko-KR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, 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새로운 매니저도 같은 방식으로 간편하게 추가 가능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인스턴스 호출 명확하게 </a:t>
              </a:r>
              <a:r>
                <a:rPr lang="ko-KR" altLang="en-US" sz="1800" b="0" i="0" u="none" strike="noStrike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일관화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 가능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2730500"/>
            <a:ext cx="6635115" cy="68364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405" y="2672080"/>
            <a:ext cx="5829935" cy="2133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23975" y="2407285"/>
            <a:ext cx="1279525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Singleton.cs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21165" y="2404110"/>
            <a:ext cx="1024890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Define.cs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rot="-420000">
            <a:off x="-63500" y="6299200"/>
            <a:ext cx="15836900" cy="1220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 rot="-420000">
            <a:off x="12179300" y="1574800"/>
            <a:ext cx="12903200" cy="985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-420000">
            <a:off x="-9093200" y="-4152900"/>
            <a:ext cx="15011400" cy="1146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13100" y="3721100"/>
            <a:ext cx="11786235" cy="19437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en-US" sz="10000" spc="1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THANK YOU</a:t>
            </a:r>
            <a:endParaRPr lang="ko-KR" altLang="en-US" sz="10000" i="0" b="0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35800" y="5829300"/>
            <a:ext cx="4153535" cy="610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ctr">
              <a:lnSpc>
                <a:spcPct val="120350"/>
              </a:lnSpc>
              <a:buFontTx/>
              <a:buNone/>
            </a:pPr>
            <a:r>
              <a:rPr lang="ko-KR" altLang="en-US" sz="1700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게임 개발자 유예원</a:t>
            </a:r>
            <a:endParaRPr lang="ko-KR" altLang="en-US" sz="1700">
              <a:solidFill>
                <a:srgbClr val="363D62">
                  <a:alpha val="84780"/>
                </a:srgbClr>
              </a:solidFill>
              <a:latin typeface="G마켓 산스 TTF Light" charset="0"/>
              <a:ea typeface="G마켓 산스 TTF Light" charset="0"/>
            </a:endParaRPr>
          </a:p>
          <a:p>
            <a:pPr marL="0" indent="0" algn="ctr">
              <a:lnSpc>
                <a:spcPct val="120350"/>
              </a:lnSpc>
              <a:buFontTx/>
              <a:buNone/>
            </a:pPr>
            <a:r>
              <a:rPr lang="en-US" altLang="ko-KR" sz="1700" i="0" b="0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LUNA ON </a:t>
            </a:r>
            <a:r>
              <a:rPr lang="ko-KR" sz="1700" i="0" b="0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포트폴리오</a:t>
            </a:r>
            <a:endParaRPr lang="ko-KR" altLang="en-US" sz="1700" i="0" b="0" strike="noStrike">
              <a:solidFill>
                <a:srgbClr val="363D62">
                  <a:alpha val="84780"/>
                </a:srgbClr>
              </a:solidFill>
              <a:latin typeface="G마켓 산스 TTF Light" charset="0"/>
              <a:ea typeface="G마켓 산스 TTF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350500" y="3378200"/>
            <a:ext cx="4661535" cy="3816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108729"/>
              </a:lnSpc>
              <a:buFontTx/>
              <a:buNone/>
            </a:pPr>
            <a:r>
              <a:rPr lang="ko-KR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어떤</a:t>
            </a:r>
            <a:r>
              <a:rPr lang="en-US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게임인지</a:t>
            </a:r>
            <a:endParaRPr lang="ko-KR" altLang="en-US" sz="2200" i="0" b="1" strike="noStrike">
              <a:solidFill>
                <a:srgbClr val="363D62">
                  <a:alpha val="84780"/>
                </a:srgbClr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26600" y="2692400"/>
            <a:ext cx="940435" cy="5848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300" i="0" b="1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01</a:t>
            </a:r>
            <a:endParaRPr lang="ko-KR" altLang="en-US" sz="3300" i="0" b="1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63200" y="2705100"/>
            <a:ext cx="3823335" cy="5848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개요</a:t>
            </a:r>
            <a:endParaRPr lang="ko-KR" altLang="en-US" sz="3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30400" y="2095500"/>
            <a:ext cx="4940935" cy="11563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6500" spc="100" i="0" b="1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목차</a:t>
            </a:r>
            <a:endParaRPr lang="ko-KR" altLang="en-US" sz="6500" i="0" b="1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50500" y="4787900"/>
            <a:ext cx="4661535" cy="3816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108729"/>
              </a:lnSpc>
              <a:buFontTx/>
              <a:buNone/>
            </a:pPr>
            <a:r>
              <a:rPr lang="ko-KR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왜</a:t>
            </a:r>
            <a:r>
              <a:rPr lang="en-US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이런</a:t>
            </a:r>
            <a:r>
              <a:rPr lang="en-US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게임을</a:t>
            </a:r>
            <a:r>
              <a:rPr lang="en-US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개발하려고</a:t>
            </a:r>
            <a:r>
              <a:rPr lang="en-US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했는지</a:t>
            </a:r>
            <a:endParaRPr lang="ko-KR" altLang="en-US" sz="2200" i="0" b="1" strike="noStrike">
              <a:solidFill>
                <a:srgbClr val="363D62">
                  <a:alpha val="84780"/>
                </a:srgbClr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26600" y="4102100"/>
            <a:ext cx="940435" cy="5848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300" i="0" b="1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02</a:t>
            </a:r>
            <a:endParaRPr lang="ko-KR" altLang="en-US" sz="3300" i="0" b="1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63200" y="4114800"/>
            <a:ext cx="3823335" cy="5848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개발</a:t>
            </a:r>
            <a:r>
              <a:rPr lang="en-US" sz="3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3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의도</a:t>
            </a:r>
            <a:endParaRPr lang="ko-KR" altLang="en-US" sz="3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350500" y="6223000"/>
            <a:ext cx="4661535" cy="3816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108729"/>
              </a:lnSpc>
              <a:buFontTx/>
              <a:buNone/>
            </a:pPr>
            <a:r>
              <a:rPr lang="ko-KR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어떤</a:t>
            </a:r>
            <a:r>
              <a:rPr lang="en-US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기능들을</a:t>
            </a:r>
            <a:r>
              <a:rPr lang="en-US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어떻게</a:t>
            </a:r>
            <a:r>
              <a:rPr lang="en-US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2200" i="0" b="1" strike="noStrike">
                <a:solidFill>
                  <a:srgbClr val="363D62">
                    <a:alpha val="84780"/>
                  </a:srgbClr>
                </a:solidFill>
                <a:latin typeface="G마켓 산스 TTF Light" charset="0"/>
                <a:ea typeface="G마켓 산스 TTF Light" charset="0"/>
              </a:rPr>
              <a:t>구현했는지</a:t>
            </a:r>
            <a:endParaRPr lang="ko-KR" altLang="en-US" sz="2200" i="0" b="1" strike="noStrike">
              <a:solidFill>
                <a:srgbClr val="363D62">
                  <a:alpha val="84780"/>
                </a:srgbClr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26600" y="5537200"/>
            <a:ext cx="940435" cy="5848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03</a:t>
            </a:r>
            <a:endParaRPr lang="ko-KR" altLang="en-US" sz="3300" i="0" b="0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63200" y="5537200"/>
            <a:ext cx="3823335" cy="5848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기능</a:t>
            </a:r>
            <a:r>
              <a:rPr lang="en-US" sz="3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3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구현</a:t>
            </a:r>
            <a:endParaRPr lang="ko-KR" altLang="en-US" sz="3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-2578100"/>
            <a:ext cx="15252700" cy="152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30400" y="2095500"/>
            <a:ext cx="4940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1" i="0" u="none" strike="noStrike" spc="100">
                <a:solidFill>
                  <a:srgbClr val="363D62"/>
                </a:solidFill>
                <a:latin typeface="Gmarket Sans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39500" y="4064000"/>
            <a:ext cx="36322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FFFFFF"/>
                </a:solidFill>
                <a:ea typeface="Gmarket Sans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>
            <a:spLocks/>
          </p:cNvSpPr>
          <p:nvPr/>
        </p:nvSpPr>
        <p:spPr>
          <a:xfrm rot="0">
            <a:off x="1384300" y="254000"/>
            <a:ext cx="330835" cy="2292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01</a:t>
            </a:r>
            <a:endParaRPr lang="ko-KR" altLang="en-US" sz="1300" i="0" b="0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663700"/>
            <a:ext cx="7581900" cy="42672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384300" y="6375400"/>
          <a:ext cx="15836900" cy="335216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4521200"/>
                <a:gridCol w="11315700"/>
              </a:tblGrid>
              <a:tr h="65087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G마켓 산스 TTF Bold" charset="0"/>
                          <a:ea typeface="G마켓 산스 TTF Bold" charset="0"/>
                        </a:rPr>
                        <a:t>게임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G마켓 산스 TTF Bold" charset="0"/>
                          <a:ea typeface="G마켓 산스 TTF Bold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G마켓 산스 TTF Bold" charset="0"/>
                          <a:ea typeface="G마켓 산스 TTF Bold" charset="0"/>
                        </a:rPr>
                        <a:t>장르</a:t>
                      </a:r>
                      <a:endParaRPr lang="ko-KR" altLang="en-US" sz="2400" kern="1200" i="0" b="0" strike="noStrike">
                        <a:solidFill>
                          <a:srgbClr val="363D62"/>
                        </a:solidFill>
                        <a:latin typeface="G마켓 산스 TTF Bold" charset="0"/>
                        <a:ea typeface="G마켓 산스 TTF Bold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3D RPG</a:t>
                      </a:r>
                      <a:endParaRPr lang="ko-KR" altLang="en-US" sz="2400" kern="1200" i="0" b="0" strike="noStrike">
                        <a:solidFill>
                          <a:srgbClr val="363D62"/>
                        </a:solidFill>
                        <a:latin typeface="에스코어 드림 3 Light" charset="0"/>
                        <a:ea typeface="에스코어 드림 3 Light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866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G마켓 산스 TTF Bold" charset="0"/>
                          <a:ea typeface="G마켓 산스 TTF Bold" charset="0"/>
                        </a:rPr>
                        <a:t>기획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G마켓 산스 TTF Bold" charset="0"/>
                          <a:ea typeface="G마켓 산스 TTF Bold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G마켓 산스 TTF Bold" charset="0"/>
                          <a:ea typeface="G마켓 산스 TTF Bold" charset="0"/>
                        </a:rPr>
                        <a:t>목표</a:t>
                      </a:r>
                      <a:endParaRPr lang="ko-KR" altLang="en-US" sz="2400" kern="1200" i="0" b="0" strike="noStrike">
                        <a:solidFill>
                          <a:srgbClr val="363D62"/>
                        </a:solidFill>
                        <a:latin typeface="G마켓 산스 TTF Bold" charset="0"/>
                        <a:ea typeface="G마켓 산스 TTF Bold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퀘스트를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비롯해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보스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몬스터까지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전반적인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3D RPG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에서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찾아볼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수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있는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요소들을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가능한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넣어보자</a:t>
                      </a:r>
                      <a:endParaRPr lang="ko-KR" altLang="en-US" sz="2400" kern="1200" i="0" b="0" strike="noStrike">
                        <a:solidFill>
                          <a:srgbClr val="363D62"/>
                        </a:solidFill>
                        <a:latin typeface="에스코어 드림 3 Light" charset="0"/>
                        <a:ea typeface="에스코어 드림 3 Light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G마켓 산스 TTF Bold" charset="0"/>
                          <a:ea typeface="G마켓 산스 TTF Bold" charset="0"/>
                        </a:rPr>
                        <a:t>주요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G마켓 산스 TTF Bold" charset="0"/>
                          <a:ea typeface="G마켓 산스 TTF Bold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G마켓 산스 TTF Bold" charset="0"/>
                          <a:ea typeface="G마켓 산스 TTF Bold" charset="0"/>
                        </a:rPr>
                        <a:t>기능</a:t>
                      </a:r>
                      <a:endParaRPr lang="ko-KR" altLang="en-US" sz="2400" kern="1200" i="0" b="0" strike="noStrike">
                        <a:solidFill>
                          <a:srgbClr val="363D62"/>
                        </a:solidFill>
                        <a:latin typeface="G마켓 산스 TTF Bold" charset="0"/>
                        <a:ea typeface="G마켓 산스 TTF Bold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NPC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대화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,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퀘스트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수행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,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보스몬스터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연출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및</a:t>
                      </a:r>
                      <a:r>
                        <a:rPr lang="en-US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 </a:t>
                      </a: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에스코어 드림 3 Light" charset="0"/>
                          <a:ea typeface="에스코어 드림 3 Light" charset="0"/>
                        </a:rPr>
                        <a:t>패턴</a:t>
                      </a:r>
                      <a:endParaRPr lang="ko-KR" altLang="en-US" sz="2400" kern="1200" i="0" b="0" strike="noStrike">
                        <a:solidFill>
                          <a:srgbClr val="363D62"/>
                        </a:solidFill>
                        <a:latin typeface="에스코어 드림 3 Light" charset="0"/>
                        <a:ea typeface="에스코어 드림 3 Light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400" kern="1200" i="0" b="0" strike="noStrike">
                          <a:solidFill>
                            <a:srgbClr val="363D62"/>
                          </a:solidFill>
                          <a:latin typeface="G마켓 산스 TTF Bold" charset="0"/>
                          <a:ea typeface="G마켓 산스 TTF Bold" charset="0"/>
                        </a:rPr>
                        <a:t>깃허브</a:t>
                      </a:r>
                      <a:endParaRPr lang="ko-KR" altLang="en-US" sz="2400" kern="1200" i="0" b="0" strike="noStrike">
                        <a:solidFill>
                          <a:srgbClr val="363D62"/>
                        </a:solidFill>
                        <a:latin typeface="G마켓 산스 TTF Bold" charset="0"/>
                        <a:ea typeface="G마켓 산스 TTF Bold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en-US" sz="2000" kern="1200">
                          <a:latin typeface="에스코어 드림 3 Light" charset="0"/>
                          <a:ea typeface="에스코어 드림 3 Light" charset="0"/>
                          <a:hlinkClick r:id="rId9"/>
                        </a:rPr>
                        <a:t>https://github.com/xxxuug/LunaON.git</a:t>
                      </a:r>
                      <a:endParaRPr lang="ko-KR" altLang="en-US" sz="2000" kern="1200" i="0" b="0">
                        <a:solidFill>
                          <a:schemeClr val="tx1"/>
                        </a:solidFill>
                        <a:latin typeface="에스코어 드림 3 Light" charset="0"/>
                        <a:ea typeface="에스코어 드림 3 Light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altLang="en-US" sz="2400" kern="1200" i="0" b="0" strike="noStrike">
                          <a:solidFill>
                            <a:srgbClr val="363D62"/>
                          </a:solidFill>
                          <a:latin typeface="G마켓 산스 TTF Bold" charset="0"/>
                          <a:ea typeface="G마켓 산스 TTF Bold" charset="0"/>
                        </a:rPr>
                        <a:t>유튜브</a:t>
                      </a:r>
                      <a:endParaRPr lang="ko-KR" altLang="en-US" sz="2400" kern="1200" i="0" b="0" strike="noStrike">
                        <a:solidFill>
                          <a:srgbClr val="363D62"/>
                        </a:solidFill>
                        <a:latin typeface="G마켓 산스 TTF Bold" charset="0"/>
                        <a:ea typeface="G마켓 산스 TTF Bold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altLang="ko-KR" sz="2000" kern="1200" i="0" b="0">
                          <a:solidFill>
                            <a:schemeClr val="tx1"/>
                          </a:solidFill>
                          <a:latin typeface="에스코어 드림 3 Light" charset="0"/>
                          <a:ea typeface="에스코어 드림 3 Light" charset="0"/>
                          <a:hlinkClick r:id="rId10"/>
                        </a:rPr>
                        <a:t>https://youtu.be/eKvvJlUpn2o</a:t>
                      </a:r>
                      <a:endParaRPr lang="ko-KR" altLang="en-US" sz="2000" kern="1200" i="0" b="0">
                        <a:solidFill>
                          <a:schemeClr val="tx1"/>
                        </a:solidFill>
                        <a:latin typeface="에스코어 드림 3 Light" charset="0"/>
                        <a:ea typeface="에스코어 드림 3 Light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</a:tbl>
          </a:graphicData>
        </a:graphic>
      </p:graphicFrame>
      <p:sp>
        <p:nvSpPr>
          <p:cNvPr id="7" name="TextBox 7"/>
          <p:cNvSpPr txBox="1">
            <a:spLocks/>
          </p:cNvSpPr>
          <p:nvPr/>
        </p:nvSpPr>
        <p:spPr>
          <a:xfrm rot="0">
            <a:off x="8966200" y="254000"/>
            <a:ext cx="381635" cy="2292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개요</a:t>
            </a:r>
            <a:endParaRPr lang="ko-KR" altLang="en-US" sz="1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0" y="1701800"/>
            <a:ext cx="2959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이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게임은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000" y="2781300"/>
            <a:ext cx="7658735" cy="30613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4000" i="0" b="0" strike="noStrike">
                <a:solidFill>
                  <a:srgbClr val="363D62"/>
                </a:solidFill>
                <a:latin typeface="에스코어 드림 8 Heavy" charset="0"/>
                <a:ea typeface="에스코어 드림 8 Heavy" charset="0"/>
              </a:rPr>
              <a:t>게임</a:t>
            </a:r>
            <a:r>
              <a:rPr lang="en-US" sz="4000" i="0" b="0" strike="noStrike">
                <a:solidFill>
                  <a:srgbClr val="363D62"/>
                </a:solidFill>
                <a:latin typeface="에스코어 드림 8 Heavy" charset="0"/>
                <a:ea typeface="에스코어 드림 8 Heavy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8 Heavy" charset="0"/>
                <a:ea typeface="에스코어 드림 8 Heavy" charset="0"/>
              </a:rPr>
              <a:t>명</a:t>
            </a:r>
            <a:r>
              <a:rPr lang="en-US" sz="4000" i="0" b="0" strike="noStrike">
                <a:solidFill>
                  <a:srgbClr val="363D62"/>
                </a:solidFill>
                <a:latin typeface="에스코어 드림 8 Heavy" charset="0"/>
                <a:ea typeface="에스코어 드림 8 Heavy" charset="0"/>
              </a:rPr>
              <a:t> : LUNA ON</a:t>
            </a:r>
            <a:endParaRPr lang="ko-KR" altLang="en-US" sz="4000" i="0" b="0" strike="noStrike">
              <a:solidFill>
                <a:srgbClr val="363D62"/>
              </a:solidFill>
              <a:latin typeface="에스코어 드림 8 Heavy" charset="0"/>
              <a:ea typeface="에스코어 드림 8 Heavy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4000" i="0" b="0" strike="noStrike">
              <a:solidFill>
                <a:srgbClr val="363D62"/>
              </a:solidFill>
              <a:latin typeface="Gmarket Sans Bold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제작</a:t>
            </a:r>
            <a:r>
              <a:rPr lang="en-US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기간</a:t>
            </a:r>
            <a:r>
              <a:rPr lang="en-US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: 2025.03 ~ 2025.05 (</a:t>
            </a:r>
            <a:r>
              <a:rPr lang="ko-KR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약</a:t>
            </a:r>
            <a:r>
              <a:rPr lang="en-US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6</a:t>
            </a:r>
            <a:r>
              <a:rPr lang="ko-KR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주</a:t>
            </a:r>
            <a:r>
              <a:rPr lang="en-US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)</a:t>
            </a:r>
            <a:endParaRPr lang="ko-KR" altLang="en-US" sz="3100" i="0" b="0" strike="noStrike">
              <a:solidFill>
                <a:srgbClr val="363D62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제작</a:t>
            </a:r>
            <a:r>
              <a:rPr lang="en-US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인원</a:t>
            </a:r>
            <a:r>
              <a:rPr lang="en-US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: 1</a:t>
            </a:r>
            <a:r>
              <a:rPr lang="ko-KR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인</a:t>
            </a:r>
            <a:endParaRPr lang="ko-KR" altLang="en-US" sz="3100" i="0" b="0" strike="noStrike">
              <a:solidFill>
                <a:srgbClr val="363D62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사용</a:t>
            </a:r>
            <a:r>
              <a:rPr lang="en-US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툴</a:t>
            </a:r>
            <a:r>
              <a:rPr lang="en-US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및</a:t>
            </a:r>
            <a:r>
              <a:rPr lang="en-US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lang="ko-KR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기술</a:t>
            </a:r>
            <a:r>
              <a:rPr lang="en-US" sz="3100" i="0" b="0" strike="noStrike">
                <a:solidFill>
                  <a:srgbClr val="363D62"/>
                </a:solidFill>
                <a:latin typeface="에스코어 드림 3 Light" charset="0"/>
                <a:ea typeface="에스코어 드림 3 Light" charset="0"/>
              </a:rPr>
              <a:t> : Unity6, C#</a:t>
            </a:r>
            <a:endParaRPr lang="ko-KR" altLang="en-US" sz="3100" i="0" b="0" strike="noStrike">
              <a:solidFill>
                <a:srgbClr val="363D62"/>
              </a:solidFill>
              <a:latin typeface="에스코어 드림 3 Light" charset="0"/>
              <a:ea typeface="에스코어 드림 3 Light" charset="0"/>
            </a:endParaRPr>
          </a:p>
        </p:txBody>
      </p:sp>
      <p:sp>
        <p:nvSpPr>
          <p:cNvPr id="11" name="텍스트 상자 11"/>
          <p:cNvSpPr txBox="1">
            <a:spLocks/>
          </p:cNvSpPr>
          <p:nvPr/>
        </p:nvSpPr>
        <p:spPr>
          <a:xfrm rot="0">
            <a:off x="15328900" y="9721850"/>
            <a:ext cx="2362835" cy="2292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LUNA ON PORTFOLIO. </a:t>
            </a:r>
            <a:r>
              <a:rPr lang="en-US" sz="1300" i="0" b="0" strike="noStrike">
                <a:solidFill>
                  <a:srgbClr val="363D62"/>
                </a:solidFill>
                <a:latin typeface="Gmarket Sans Light" charset="0"/>
              </a:rPr>
              <a:t> </a:t>
            </a:r>
            <a:r>
              <a:rPr lang="ko-KR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04</a:t>
            </a:r>
            <a:endParaRPr lang="ko-KR" altLang="en-US" sz="1300" i="0" b="0" strike="noStrike">
              <a:solidFill>
                <a:srgbClr val="363D62"/>
              </a:solidFill>
              <a:latin typeface="Gmarket Sans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-2578100"/>
            <a:ext cx="15252700" cy="152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30400" y="2095500"/>
            <a:ext cx="4940935" cy="11563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6500" spc="100" i="0" b="1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02</a:t>
            </a:r>
            <a:endParaRPr lang="ko-KR" altLang="en-US" sz="6500" i="0" b="1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56800" y="4216400"/>
            <a:ext cx="7379335" cy="23120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13000" i="0" b="0" strike="noStrike">
                <a:solidFill>
                  <a:srgbClr val="FFFFFF"/>
                </a:solidFill>
                <a:latin typeface="G마켓 산스 TTF Bold" charset="0"/>
                <a:ea typeface="G마켓 산스 TTF Bold" charset="0"/>
              </a:rPr>
              <a:t>개발</a:t>
            </a:r>
            <a:r>
              <a:rPr lang="en-US" sz="13000" i="0" b="0" strike="noStrike">
                <a:solidFill>
                  <a:srgbClr val="FFFFFF"/>
                </a:solidFill>
                <a:latin typeface="G마켓 산스 TTF Bold" charset="0"/>
                <a:ea typeface="G마켓 산스 TTF Bold" charset="0"/>
              </a:rPr>
              <a:t> </a:t>
            </a:r>
            <a:r>
              <a:rPr lang="ko-KR" sz="13000" i="0" b="0" strike="noStrike">
                <a:solidFill>
                  <a:srgbClr val="FFFFFF"/>
                </a:solidFill>
                <a:latin typeface="G마켓 산스 TTF Bold" charset="0"/>
                <a:ea typeface="G마켓 산스 TTF Bold" charset="0"/>
              </a:rPr>
              <a:t>의도</a:t>
            </a:r>
            <a:endParaRPr lang="ko-KR" altLang="en-US" sz="13000" i="0" b="0" strike="noStrike">
              <a:solidFill>
                <a:srgbClr val="FFFFFF"/>
              </a:solidFill>
              <a:latin typeface="G마켓 산스 TTF Bold" charset="0"/>
              <a:ea typeface="G마켓 산스 TTF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54000"/>
            <a:ext cx="3308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market Sans Bold" charset="0"/>
              </a:rPr>
              <a:t>02</a:t>
            </a:r>
            <a:endParaRPr lang="ko-KR" altLang="en-US" sz="1300" i="0" b="0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965200"/>
            <a:ext cx="7480300" cy="421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5359400"/>
            <a:ext cx="7480300" cy="4203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88400" y="254000"/>
            <a:ext cx="7372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개발</a:t>
            </a:r>
            <a:r>
              <a:rPr lang="en-US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의도</a:t>
            </a:r>
            <a:endParaRPr lang="ko-KR" altLang="en-US" sz="1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0" y="1701800"/>
            <a:ext cx="6299835" cy="8261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왜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개발하려고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했을까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?</a:t>
            </a:r>
            <a:endParaRPr lang="ko-KR" altLang="en-US" sz="4600" i="0" b="0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52000" y="2781300"/>
            <a:ext cx="7658735" cy="61982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현재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제가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만들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수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있는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3D RPG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기능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구현의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한계가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어디인지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궁금했습니다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4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4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조금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부족하더라도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RPG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게임에서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흔하게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만나볼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수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있는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요소들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위주로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구현하려고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노력했습니다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4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4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퀘스트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보스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몬스터에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중점을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두어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개발했습니다</a:t>
            </a:r>
            <a:r>
              <a:rPr lang="en-US" sz="4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4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15328900" y="9626600"/>
            <a:ext cx="2362835" cy="2292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LUNA ON PORTFOLIO. </a:t>
            </a:r>
            <a:r>
              <a:rPr lang="en-US" sz="1300" i="0" b="0" strike="noStrike">
                <a:solidFill>
                  <a:srgbClr val="363D62"/>
                </a:solidFill>
                <a:latin typeface="Gmarket Sans Light" charset="0"/>
              </a:rPr>
              <a:t> </a:t>
            </a:r>
            <a:r>
              <a:rPr lang="ko-KR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06</a:t>
            </a:r>
            <a:endParaRPr lang="ko-KR" altLang="en-US" sz="1300" i="0" b="0" strike="noStrike">
              <a:solidFill>
                <a:srgbClr val="363D62"/>
              </a:solidFill>
              <a:latin typeface="Gmarket Sans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-2578100"/>
            <a:ext cx="15252700" cy="152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30400" y="2095500"/>
            <a:ext cx="4940935" cy="11563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6500" spc="100" i="0" b="1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03</a:t>
            </a:r>
            <a:endParaRPr lang="ko-KR" altLang="en-US" sz="6500" i="0" b="1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56800" y="4216400"/>
            <a:ext cx="7379335" cy="23120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13000" i="0" b="0" strike="noStrike">
                <a:solidFill>
                  <a:srgbClr val="FFFFFF"/>
                </a:solidFill>
                <a:latin typeface="G마켓 산스 TTF Bold" charset="0"/>
                <a:ea typeface="G마켓 산스 TTF Bold" charset="0"/>
              </a:rPr>
              <a:t>기능</a:t>
            </a:r>
            <a:r>
              <a:rPr lang="en-US" sz="13000" i="0" b="0" strike="noStrike">
                <a:solidFill>
                  <a:srgbClr val="FFFFFF"/>
                </a:solidFill>
                <a:latin typeface="G마켓 산스 TTF Bold" charset="0"/>
                <a:ea typeface="G마켓 산스 TTF Bold" charset="0"/>
              </a:rPr>
              <a:t> </a:t>
            </a:r>
            <a:r>
              <a:rPr lang="ko-KR" sz="13000" i="0" b="0" strike="noStrike">
                <a:solidFill>
                  <a:srgbClr val="FFFFFF"/>
                </a:solidFill>
                <a:latin typeface="G마켓 산스 TTF Bold" charset="0"/>
                <a:ea typeface="G마켓 산스 TTF Bold" charset="0"/>
              </a:rPr>
              <a:t>구현</a:t>
            </a:r>
            <a:endParaRPr lang="ko-KR" altLang="en-US" sz="13000" i="0" b="0" strike="noStrike">
              <a:solidFill>
                <a:srgbClr val="FFFFFF"/>
              </a:solidFill>
              <a:latin typeface="G마켓 산스 TTF Bold" charset="0"/>
              <a:ea typeface="G마켓 산스 TTF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800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03</a:t>
            </a:r>
            <a:endParaRPr lang="ko-KR" altLang="en-US" sz="1300" i="0" b="0" strike="noStrike">
              <a:solidFill>
                <a:srgbClr val="363D62"/>
              </a:solidFill>
              <a:latin typeface="G마켓 산스 TTF Bold" charset="0"/>
              <a:ea typeface="G마켓 산스 TTF Bold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463800"/>
            <a:ext cx="4762500" cy="267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2463800"/>
            <a:ext cx="4762500" cy="267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2463800"/>
            <a:ext cx="4762500" cy="267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500" y="5435600"/>
            <a:ext cx="61722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300" y="5435600"/>
            <a:ext cx="6172200" cy="4546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88400" y="254000"/>
            <a:ext cx="7372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기능</a:t>
            </a:r>
            <a:r>
              <a:rPr lang="en-US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구현</a:t>
            </a:r>
            <a:endParaRPr lang="ko-KR" altLang="en-US" sz="1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84300" y="1168400"/>
            <a:ext cx="6299835" cy="8261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보스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AI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상태머신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구조</a:t>
            </a:r>
            <a:endParaRPr lang="ko-KR" altLang="en-US" sz="4600" i="0" b="0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22400" y="1905000"/>
            <a:ext cx="6236335" cy="3562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상태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전이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구조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공격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/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대기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/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피격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로직</a:t>
            </a:r>
            <a:endParaRPr lang="ko-KR" altLang="en-US" sz="2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835900" y="6997700"/>
            <a:ext cx="9246235" cy="27946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보스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AI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는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유한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상태머신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(FSM)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기반으로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공격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대기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추적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피격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비행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등의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상태를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전환하며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동작합니다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2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2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StateMachine&lt;DragonController&gt;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를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사용해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각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상태별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로직을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분리했고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 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공격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종료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시점에는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OnAttackAnimationEnd()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를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통해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자연스러운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상태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전환을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구현했습니다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2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2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체력이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절반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이하로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떨어질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경우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isFlying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조건을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활성화해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공중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패턴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(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비행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메테오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공격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등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)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으로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전환됩니다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2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</p:txBody>
      </p:sp>
      <p:sp>
        <p:nvSpPr>
          <p:cNvPr id="15" name="텍스트 상자 9"/>
          <p:cNvSpPr txBox="1">
            <a:spLocks/>
          </p:cNvSpPr>
          <p:nvPr/>
        </p:nvSpPr>
        <p:spPr>
          <a:xfrm rot="0">
            <a:off x="15328900" y="9626600"/>
            <a:ext cx="2362835" cy="2292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LUNA ON PORTFOLIO. </a:t>
            </a:r>
            <a:r>
              <a:rPr lang="en-US" sz="1300" i="0" b="0" strike="noStrike">
                <a:solidFill>
                  <a:srgbClr val="363D62"/>
                </a:solidFill>
                <a:latin typeface="Gmarket Sans Light" charset="0"/>
              </a:rPr>
              <a:t> </a:t>
            </a:r>
            <a:r>
              <a:rPr lang="ko-KR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08</a:t>
            </a:r>
            <a:endParaRPr lang="ko-KR" altLang="en-US" sz="1300" i="0" b="0" strike="noStrike">
              <a:solidFill>
                <a:srgbClr val="363D62"/>
              </a:solidFill>
              <a:latin typeface="Gmarket Sans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387600"/>
            <a:ext cx="4203700" cy="213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2362200"/>
            <a:ext cx="4191000" cy="215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4559300"/>
            <a:ext cx="4203700" cy="215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0" y="4559300"/>
            <a:ext cx="4191000" cy="215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6908800"/>
            <a:ext cx="6172200" cy="113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7950200"/>
            <a:ext cx="9271000" cy="180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300" y="6908800"/>
            <a:ext cx="9271000" cy="838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788400" y="254000"/>
            <a:ext cx="737235" cy="229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기능</a:t>
            </a:r>
            <a:r>
              <a:rPr lang="en-US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1300" i="0" b="1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구현</a:t>
            </a:r>
            <a:endParaRPr lang="ko-KR" altLang="en-US" sz="1300" i="0" b="1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4300" y="1168400"/>
            <a:ext cx="6299835" cy="8261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Hitbox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및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이펙트</a:t>
            </a:r>
            <a:r>
              <a:rPr lang="en-US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 </a:t>
            </a:r>
            <a:r>
              <a:rPr lang="ko-KR" sz="46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처리</a:t>
            </a:r>
            <a:endParaRPr lang="ko-KR" altLang="en-US" sz="4600" i="0" b="0" strike="noStrike">
              <a:solidFill>
                <a:srgbClr val="363D62"/>
              </a:solidFill>
              <a:latin typeface="G마켓 산스 TTF Light" charset="0"/>
              <a:ea typeface="G마켓 산스 TTF Light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22400" y="1905000"/>
            <a:ext cx="6236335" cy="3562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claw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공격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/flame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공격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등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히트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판정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처리</a:t>
            </a:r>
            <a:r>
              <a:rPr lang="en-US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0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방식</a:t>
            </a:r>
            <a:endParaRPr lang="ko-KR" altLang="en-US" sz="20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55300" y="2514600"/>
            <a:ext cx="6528435" cy="27438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보스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공격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시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애니메이션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이벤트를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통해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Hitbox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가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순간적으로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활성화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되며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해당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위치에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불꽃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폭발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등의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이펙트를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재생하여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타격감을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강화했습니다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25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25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이펙트는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전용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함수로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실행되며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,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공격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종류마다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다른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시각적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연출을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구현했습니다</a:t>
            </a:r>
            <a:r>
              <a:rPr lang="en-US" sz="2500" i="0" b="0" strike="noStrike">
                <a:solidFill>
                  <a:srgbClr val="363D62"/>
                </a:solidFill>
                <a:latin typeface="에스코어 드림 5 Medium" charset="0"/>
                <a:ea typeface="에스코어 드림 5 Medium" charset="0"/>
              </a:rPr>
              <a:t>.</a:t>
            </a:r>
            <a:endParaRPr lang="ko-KR" altLang="en-US" sz="2500" i="0" b="0" strike="noStrike">
              <a:solidFill>
                <a:srgbClr val="363D62"/>
              </a:solidFill>
              <a:latin typeface="에스코어 드림 5 Medium" charset="0"/>
              <a:ea typeface="에스코어 드림 5 Medium" charset="0"/>
            </a:endParaRPr>
          </a:p>
        </p:txBody>
      </p:sp>
      <p:sp>
        <p:nvSpPr>
          <p:cNvPr id="17" name="텍스트 상자 8"/>
          <p:cNvSpPr txBox="1">
            <a:spLocks/>
          </p:cNvSpPr>
          <p:nvPr/>
        </p:nvSpPr>
        <p:spPr>
          <a:xfrm rot="0">
            <a:off x="15328900" y="9626600"/>
            <a:ext cx="2362835" cy="2292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1300" i="0" b="0" strike="noStrike">
                <a:solidFill>
                  <a:srgbClr val="363D62"/>
                </a:solidFill>
                <a:latin typeface="G마켓 산스 TTF Light" charset="0"/>
                <a:ea typeface="G마켓 산스 TTF Light" charset="0"/>
              </a:rPr>
              <a:t>LUNA ON PORTFOLIO. </a:t>
            </a:r>
            <a:r>
              <a:rPr lang="en-US" sz="1300" i="0" b="0" strike="noStrike">
                <a:solidFill>
                  <a:srgbClr val="363D62"/>
                </a:solidFill>
                <a:latin typeface="Gmarket Sans Light" charset="0"/>
              </a:rPr>
              <a:t> </a:t>
            </a:r>
            <a:r>
              <a:rPr lang="ko-KR" sz="1300" i="0" b="0" strike="noStrike">
                <a:solidFill>
                  <a:srgbClr val="363D62"/>
                </a:solidFill>
                <a:latin typeface="G마켓 산스 TTF Bold" charset="0"/>
                <a:ea typeface="G마켓 산스 TTF Bold" charset="0"/>
              </a:rPr>
              <a:t>09</a:t>
            </a:r>
            <a:endParaRPr lang="ko-KR" altLang="en-US" sz="1300" i="0" b="0" strike="noStrike">
              <a:solidFill>
                <a:srgbClr val="363D62"/>
              </a:solidFill>
              <a:latin typeface="Gmarket Sans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16</Pages>
  <Paragraphs>166</Paragraphs>
  <Words>893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admin</dc:creator>
  <cp:lastModifiedBy>rtysu789</cp:lastModifiedBy>
  <dc:title>PowerPoint 프레젠테이션</dc:title>
  <cp:version>10.105.277.55893</cp:version>
  <dcterms:modified xsi:type="dcterms:W3CDTF">2025-05-14T05:51:24Z</dcterms:modified>
</cp:coreProperties>
</file>